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4" r:id="rId4"/>
    <p:sldId id="263" r:id="rId5"/>
    <p:sldId id="265" r:id="rId6"/>
    <p:sldId id="260" r:id="rId7"/>
    <p:sldId id="266" r:id="rId8"/>
    <p:sldId id="268"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42"/>
    <p:restoredTop sz="96327"/>
  </p:normalViewPr>
  <p:slideViewPr>
    <p:cSldViewPr snapToGrid="0" snapToObjects="1">
      <p:cViewPr varScale="1">
        <p:scale>
          <a:sx n="119" d="100"/>
          <a:sy n="119" d="100"/>
        </p:scale>
        <p:origin x="22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avineshchelliah/Documents/Work/HETI/JMO%20forum/2020/Surgical%20Skills%20Logbook/RACS%20ASC%20presentation/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avineshchelliah/Documents/Work/HETI/JMO%20forum/2020/Surgical%20Skills%20Logbook/RACS%20ASC%20presentation/Data.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i="1" u="none" dirty="0">
                <a:solidFill>
                  <a:schemeClr val="tx1"/>
                </a:solidFill>
              </a:rPr>
              <a:t>Figure 2: Surgical</a:t>
            </a:r>
            <a:r>
              <a:rPr lang="en-US" i="1" u="none" baseline="0" dirty="0">
                <a:solidFill>
                  <a:schemeClr val="tx1"/>
                </a:solidFill>
              </a:rPr>
              <a:t> Skills with the Lowest Confidence Scores</a:t>
            </a:r>
            <a:endParaRPr lang="en-US" i="1" u="none" dirty="0">
              <a:solidFill>
                <a:schemeClr val="tx1"/>
              </a:solidFill>
            </a:endParaRPr>
          </a:p>
        </c:rich>
      </c:tx>
      <c:layout>
        <c:manualLayout>
          <c:xMode val="edge"/>
          <c:yMode val="edge"/>
          <c:x val="8.3050245106269999E-4"/>
          <c:y val="5.002743995511500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Sheet1!$L$49</c:f>
              <c:strCache>
                <c:ptCount val="1"/>
                <c:pt idx="0">
                  <c:v>Very uncertain</c:v>
                </c:pt>
              </c:strCache>
            </c:strRef>
          </c:tx>
          <c:spPr>
            <a:solidFill>
              <a:schemeClr val="accent1"/>
            </a:solidFill>
            <a:ln>
              <a:noFill/>
            </a:ln>
            <a:effectLst/>
          </c:spPr>
          <c:invertIfNegative val="0"/>
          <c:cat>
            <c:strRef>
              <c:f>Sheet1!$M$48:$P$48</c:f>
              <c:strCache>
                <c:ptCount val="4"/>
                <c:pt idx="0">
                  <c:v>WHO checklist</c:v>
                </c:pt>
                <c:pt idx="1">
                  <c:v>Applying casts</c:v>
                </c:pt>
                <c:pt idx="2">
                  <c:v>Suture selection</c:v>
                </c:pt>
                <c:pt idx="3">
                  <c:v>Wound healing</c:v>
                </c:pt>
              </c:strCache>
            </c:strRef>
          </c:cat>
          <c:val>
            <c:numRef>
              <c:f>Sheet1!$M$49:$P$49</c:f>
              <c:numCache>
                <c:formatCode>General</c:formatCode>
                <c:ptCount val="4"/>
                <c:pt idx="0">
                  <c:v>6</c:v>
                </c:pt>
                <c:pt idx="1">
                  <c:v>5</c:v>
                </c:pt>
                <c:pt idx="2">
                  <c:v>6</c:v>
                </c:pt>
                <c:pt idx="3">
                  <c:v>4</c:v>
                </c:pt>
              </c:numCache>
            </c:numRef>
          </c:val>
          <c:extLst>
            <c:ext xmlns:c16="http://schemas.microsoft.com/office/drawing/2014/chart" uri="{C3380CC4-5D6E-409C-BE32-E72D297353CC}">
              <c16:uniqueId val="{00000000-F3B8-B244-8CDE-6E3BD6A498C5}"/>
            </c:ext>
          </c:extLst>
        </c:ser>
        <c:ser>
          <c:idx val="1"/>
          <c:order val="1"/>
          <c:tx>
            <c:strRef>
              <c:f>Sheet1!$L$50</c:f>
              <c:strCache>
                <c:ptCount val="1"/>
                <c:pt idx="0">
                  <c:v>Somewhat uncertain</c:v>
                </c:pt>
              </c:strCache>
            </c:strRef>
          </c:tx>
          <c:spPr>
            <a:solidFill>
              <a:schemeClr val="accent2"/>
            </a:solidFill>
            <a:ln>
              <a:noFill/>
            </a:ln>
            <a:effectLst/>
          </c:spPr>
          <c:invertIfNegative val="0"/>
          <c:cat>
            <c:strRef>
              <c:f>Sheet1!$M$48:$P$48</c:f>
              <c:strCache>
                <c:ptCount val="4"/>
                <c:pt idx="0">
                  <c:v>WHO checklist</c:v>
                </c:pt>
                <c:pt idx="1">
                  <c:v>Applying casts</c:v>
                </c:pt>
                <c:pt idx="2">
                  <c:v>Suture selection</c:v>
                </c:pt>
                <c:pt idx="3">
                  <c:v>Wound healing</c:v>
                </c:pt>
              </c:strCache>
            </c:strRef>
          </c:cat>
          <c:val>
            <c:numRef>
              <c:f>Sheet1!$M$50:$P$50</c:f>
              <c:numCache>
                <c:formatCode>General</c:formatCode>
                <c:ptCount val="4"/>
                <c:pt idx="0">
                  <c:v>7</c:v>
                </c:pt>
                <c:pt idx="1">
                  <c:v>9</c:v>
                </c:pt>
                <c:pt idx="2">
                  <c:v>12</c:v>
                </c:pt>
                <c:pt idx="3">
                  <c:v>6</c:v>
                </c:pt>
              </c:numCache>
            </c:numRef>
          </c:val>
          <c:extLst>
            <c:ext xmlns:c16="http://schemas.microsoft.com/office/drawing/2014/chart" uri="{C3380CC4-5D6E-409C-BE32-E72D297353CC}">
              <c16:uniqueId val="{00000001-F3B8-B244-8CDE-6E3BD6A498C5}"/>
            </c:ext>
          </c:extLst>
        </c:ser>
        <c:ser>
          <c:idx val="2"/>
          <c:order val="2"/>
          <c:tx>
            <c:strRef>
              <c:f>Sheet1!$L$51</c:f>
              <c:strCache>
                <c:ptCount val="1"/>
                <c:pt idx="0">
                  <c:v>Neutral</c:v>
                </c:pt>
              </c:strCache>
            </c:strRef>
          </c:tx>
          <c:spPr>
            <a:solidFill>
              <a:schemeClr val="accent3"/>
            </a:solidFill>
            <a:ln>
              <a:noFill/>
            </a:ln>
            <a:effectLst/>
          </c:spPr>
          <c:invertIfNegative val="0"/>
          <c:cat>
            <c:strRef>
              <c:f>Sheet1!$M$48:$P$48</c:f>
              <c:strCache>
                <c:ptCount val="4"/>
                <c:pt idx="0">
                  <c:v>WHO checklist</c:v>
                </c:pt>
                <c:pt idx="1">
                  <c:v>Applying casts</c:v>
                </c:pt>
                <c:pt idx="2">
                  <c:v>Suture selection</c:v>
                </c:pt>
                <c:pt idx="3">
                  <c:v>Wound healing</c:v>
                </c:pt>
              </c:strCache>
            </c:strRef>
          </c:cat>
          <c:val>
            <c:numRef>
              <c:f>Sheet1!$M$51:$P$51</c:f>
              <c:numCache>
                <c:formatCode>General</c:formatCode>
                <c:ptCount val="4"/>
                <c:pt idx="0">
                  <c:v>4</c:v>
                </c:pt>
                <c:pt idx="1">
                  <c:v>3</c:v>
                </c:pt>
                <c:pt idx="2">
                  <c:v>2</c:v>
                </c:pt>
                <c:pt idx="3">
                  <c:v>6</c:v>
                </c:pt>
              </c:numCache>
            </c:numRef>
          </c:val>
          <c:extLst>
            <c:ext xmlns:c16="http://schemas.microsoft.com/office/drawing/2014/chart" uri="{C3380CC4-5D6E-409C-BE32-E72D297353CC}">
              <c16:uniqueId val="{00000002-F3B8-B244-8CDE-6E3BD6A498C5}"/>
            </c:ext>
          </c:extLst>
        </c:ser>
        <c:ser>
          <c:idx val="3"/>
          <c:order val="3"/>
          <c:tx>
            <c:strRef>
              <c:f>Sheet1!$L$52</c:f>
              <c:strCache>
                <c:ptCount val="1"/>
                <c:pt idx="0">
                  <c:v>Somewhat confident</c:v>
                </c:pt>
              </c:strCache>
            </c:strRef>
          </c:tx>
          <c:spPr>
            <a:solidFill>
              <a:schemeClr val="accent4"/>
            </a:solidFill>
            <a:ln>
              <a:noFill/>
            </a:ln>
            <a:effectLst/>
          </c:spPr>
          <c:invertIfNegative val="0"/>
          <c:cat>
            <c:strRef>
              <c:f>Sheet1!$M$48:$P$48</c:f>
              <c:strCache>
                <c:ptCount val="4"/>
                <c:pt idx="0">
                  <c:v>WHO checklist</c:v>
                </c:pt>
                <c:pt idx="1">
                  <c:v>Applying casts</c:v>
                </c:pt>
                <c:pt idx="2">
                  <c:v>Suture selection</c:v>
                </c:pt>
                <c:pt idx="3">
                  <c:v>Wound healing</c:v>
                </c:pt>
              </c:strCache>
            </c:strRef>
          </c:cat>
          <c:val>
            <c:numRef>
              <c:f>Sheet1!$M$52:$P$52</c:f>
              <c:numCache>
                <c:formatCode>General</c:formatCode>
                <c:ptCount val="4"/>
                <c:pt idx="0">
                  <c:v>4</c:v>
                </c:pt>
                <c:pt idx="1">
                  <c:v>4</c:v>
                </c:pt>
                <c:pt idx="2">
                  <c:v>3</c:v>
                </c:pt>
                <c:pt idx="3">
                  <c:v>7</c:v>
                </c:pt>
              </c:numCache>
            </c:numRef>
          </c:val>
          <c:extLst>
            <c:ext xmlns:c16="http://schemas.microsoft.com/office/drawing/2014/chart" uri="{C3380CC4-5D6E-409C-BE32-E72D297353CC}">
              <c16:uniqueId val="{00000003-F3B8-B244-8CDE-6E3BD6A498C5}"/>
            </c:ext>
          </c:extLst>
        </c:ser>
        <c:ser>
          <c:idx val="4"/>
          <c:order val="4"/>
          <c:tx>
            <c:strRef>
              <c:f>Sheet1!$L$53</c:f>
              <c:strCache>
                <c:ptCount val="1"/>
                <c:pt idx="0">
                  <c:v>Very confident</c:v>
                </c:pt>
              </c:strCache>
            </c:strRef>
          </c:tx>
          <c:spPr>
            <a:solidFill>
              <a:schemeClr val="accent5"/>
            </a:solidFill>
            <a:ln>
              <a:noFill/>
            </a:ln>
            <a:effectLst/>
          </c:spPr>
          <c:invertIfNegative val="0"/>
          <c:cat>
            <c:strRef>
              <c:f>Sheet1!$M$48:$P$48</c:f>
              <c:strCache>
                <c:ptCount val="4"/>
                <c:pt idx="0">
                  <c:v>WHO checklist</c:v>
                </c:pt>
                <c:pt idx="1">
                  <c:v>Applying casts</c:v>
                </c:pt>
                <c:pt idx="2">
                  <c:v>Suture selection</c:v>
                </c:pt>
                <c:pt idx="3">
                  <c:v>Wound healing</c:v>
                </c:pt>
              </c:strCache>
            </c:strRef>
          </c:cat>
          <c:val>
            <c:numRef>
              <c:f>Sheet1!$M$53:$P$53</c:f>
              <c:numCache>
                <c:formatCode>General</c:formatCode>
                <c:ptCount val="4"/>
                <c:pt idx="0">
                  <c:v>4</c:v>
                </c:pt>
                <c:pt idx="1">
                  <c:v>1</c:v>
                </c:pt>
                <c:pt idx="2">
                  <c:v>1</c:v>
                </c:pt>
                <c:pt idx="3">
                  <c:v>1</c:v>
                </c:pt>
              </c:numCache>
            </c:numRef>
          </c:val>
          <c:extLst>
            <c:ext xmlns:c16="http://schemas.microsoft.com/office/drawing/2014/chart" uri="{C3380CC4-5D6E-409C-BE32-E72D297353CC}">
              <c16:uniqueId val="{00000004-F3B8-B244-8CDE-6E3BD6A498C5}"/>
            </c:ext>
          </c:extLst>
        </c:ser>
        <c:dLbls>
          <c:showLegendKey val="0"/>
          <c:showVal val="0"/>
          <c:showCatName val="0"/>
          <c:showSerName val="0"/>
          <c:showPercent val="0"/>
          <c:showBubbleSize val="0"/>
        </c:dLbls>
        <c:gapWidth val="219"/>
        <c:overlap val="-27"/>
        <c:axId val="-2061995024"/>
        <c:axId val="-2001454352"/>
      </c:barChart>
      <c:catAx>
        <c:axId val="-2061995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1454352"/>
        <c:crosses val="autoZero"/>
        <c:auto val="1"/>
        <c:lblAlgn val="ctr"/>
        <c:lblOffset val="100"/>
        <c:noMultiLvlLbl val="0"/>
      </c:catAx>
      <c:valAx>
        <c:axId val="-20014543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619950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i="1" u="none" baseline="0" dirty="0">
                <a:solidFill>
                  <a:schemeClr val="tx1"/>
                </a:solidFill>
              </a:rPr>
              <a:t>Figure 3: Surgical Skills with Highest Confidence Scores</a:t>
            </a:r>
          </a:p>
        </c:rich>
      </c:tx>
      <c:layout>
        <c:manualLayout>
          <c:xMode val="edge"/>
          <c:yMode val="edge"/>
          <c:x val="1.8012762988792601E-2"/>
          <c:y val="5.092592592592590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373642877521603E-2"/>
          <c:y val="0.190231481481481"/>
          <c:w val="0.93052017662485997"/>
          <c:h val="0.53396580635753899"/>
        </c:manualLayout>
      </c:layout>
      <c:barChart>
        <c:barDir val="col"/>
        <c:grouping val="clustered"/>
        <c:varyColors val="0"/>
        <c:ser>
          <c:idx val="0"/>
          <c:order val="0"/>
          <c:tx>
            <c:strRef>
              <c:f>Sheet1!$L$68</c:f>
              <c:strCache>
                <c:ptCount val="1"/>
                <c:pt idx="0">
                  <c:v>Very uncertain</c:v>
                </c:pt>
              </c:strCache>
            </c:strRef>
          </c:tx>
          <c:spPr>
            <a:solidFill>
              <a:schemeClr val="accent1"/>
            </a:solidFill>
            <a:ln>
              <a:noFill/>
            </a:ln>
            <a:effectLst/>
          </c:spPr>
          <c:invertIfNegative val="0"/>
          <c:cat>
            <c:strRef>
              <c:f>Sheet1!$M$67:$P$67</c:f>
              <c:strCache>
                <c:ptCount val="4"/>
                <c:pt idx="0">
                  <c:v>Surgical scrub</c:v>
                </c:pt>
                <c:pt idx="1">
                  <c:v>Safe instrument handling</c:v>
                </c:pt>
                <c:pt idx="2">
                  <c:v>IDC insertion</c:v>
                </c:pt>
                <c:pt idx="3">
                  <c:v>Post-op analgesia</c:v>
                </c:pt>
              </c:strCache>
            </c:strRef>
          </c:cat>
          <c:val>
            <c:numRef>
              <c:f>Sheet1!$M$68:$P$68</c:f>
              <c:numCache>
                <c:formatCode>General</c:formatCode>
                <c:ptCount val="4"/>
                <c:pt idx="0">
                  <c:v>0</c:v>
                </c:pt>
                <c:pt idx="1">
                  <c:v>2</c:v>
                </c:pt>
                <c:pt idx="2">
                  <c:v>3</c:v>
                </c:pt>
                <c:pt idx="3">
                  <c:v>2</c:v>
                </c:pt>
              </c:numCache>
            </c:numRef>
          </c:val>
          <c:extLst>
            <c:ext xmlns:c16="http://schemas.microsoft.com/office/drawing/2014/chart" uri="{C3380CC4-5D6E-409C-BE32-E72D297353CC}">
              <c16:uniqueId val="{00000000-C9F9-5F49-8780-92E8AA67CBB9}"/>
            </c:ext>
          </c:extLst>
        </c:ser>
        <c:ser>
          <c:idx val="1"/>
          <c:order val="1"/>
          <c:tx>
            <c:strRef>
              <c:f>Sheet1!$L$69</c:f>
              <c:strCache>
                <c:ptCount val="1"/>
                <c:pt idx="0">
                  <c:v>Somewhat uncertain</c:v>
                </c:pt>
              </c:strCache>
            </c:strRef>
          </c:tx>
          <c:spPr>
            <a:solidFill>
              <a:schemeClr val="accent2"/>
            </a:solidFill>
            <a:ln>
              <a:noFill/>
            </a:ln>
            <a:effectLst/>
          </c:spPr>
          <c:invertIfNegative val="0"/>
          <c:cat>
            <c:strRef>
              <c:f>Sheet1!$M$67:$P$67</c:f>
              <c:strCache>
                <c:ptCount val="4"/>
                <c:pt idx="0">
                  <c:v>Surgical scrub</c:v>
                </c:pt>
                <c:pt idx="1">
                  <c:v>Safe instrument handling</c:v>
                </c:pt>
                <c:pt idx="2">
                  <c:v>IDC insertion</c:v>
                </c:pt>
                <c:pt idx="3">
                  <c:v>Post-op analgesia</c:v>
                </c:pt>
              </c:strCache>
            </c:strRef>
          </c:cat>
          <c:val>
            <c:numRef>
              <c:f>Sheet1!$M$69:$P$69</c:f>
              <c:numCache>
                <c:formatCode>General</c:formatCode>
                <c:ptCount val="4"/>
                <c:pt idx="0">
                  <c:v>2</c:v>
                </c:pt>
                <c:pt idx="1">
                  <c:v>1</c:v>
                </c:pt>
                <c:pt idx="2">
                  <c:v>2</c:v>
                </c:pt>
                <c:pt idx="3">
                  <c:v>3</c:v>
                </c:pt>
              </c:numCache>
            </c:numRef>
          </c:val>
          <c:extLst>
            <c:ext xmlns:c16="http://schemas.microsoft.com/office/drawing/2014/chart" uri="{C3380CC4-5D6E-409C-BE32-E72D297353CC}">
              <c16:uniqueId val="{00000001-C9F9-5F49-8780-92E8AA67CBB9}"/>
            </c:ext>
          </c:extLst>
        </c:ser>
        <c:ser>
          <c:idx val="2"/>
          <c:order val="2"/>
          <c:tx>
            <c:strRef>
              <c:f>Sheet1!$L$70</c:f>
              <c:strCache>
                <c:ptCount val="1"/>
                <c:pt idx="0">
                  <c:v>Neutral</c:v>
                </c:pt>
              </c:strCache>
            </c:strRef>
          </c:tx>
          <c:spPr>
            <a:solidFill>
              <a:schemeClr val="accent3"/>
            </a:solidFill>
            <a:ln>
              <a:noFill/>
            </a:ln>
            <a:effectLst/>
          </c:spPr>
          <c:invertIfNegative val="0"/>
          <c:cat>
            <c:strRef>
              <c:f>Sheet1!$M$67:$P$67</c:f>
              <c:strCache>
                <c:ptCount val="4"/>
                <c:pt idx="0">
                  <c:v>Surgical scrub</c:v>
                </c:pt>
                <c:pt idx="1">
                  <c:v>Safe instrument handling</c:v>
                </c:pt>
                <c:pt idx="2">
                  <c:v>IDC insertion</c:v>
                </c:pt>
                <c:pt idx="3">
                  <c:v>Post-op analgesia</c:v>
                </c:pt>
              </c:strCache>
            </c:strRef>
          </c:cat>
          <c:val>
            <c:numRef>
              <c:f>Sheet1!$M$70:$P$70</c:f>
              <c:numCache>
                <c:formatCode>General</c:formatCode>
                <c:ptCount val="4"/>
                <c:pt idx="0">
                  <c:v>2</c:v>
                </c:pt>
                <c:pt idx="1">
                  <c:v>5</c:v>
                </c:pt>
                <c:pt idx="2">
                  <c:v>0</c:v>
                </c:pt>
                <c:pt idx="3">
                  <c:v>2</c:v>
                </c:pt>
              </c:numCache>
            </c:numRef>
          </c:val>
          <c:extLst>
            <c:ext xmlns:c16="http://schemas.microsoft.com/office/drawing/2014/chart" uri="{C3380CC4-5D6E-409C-BE32-E72D297353CC}">
              <c16:uniqueId val="{00000002-C9F9-5F49-8780-92E8AA67CBB9}"/>
            </c:ext>
          </c:extLst>
        </c:ser>
        <c:ser>
          <c:idx val="3"/>
          <c:order val="3"/>
          <c:tx>
            <c:strRef>
              <c:f>Sheet1!$L$71</c:f>
              <c:strCache>
                <c:ptCount val="1"/>
                <c:pt idx="0">
                  <c:v>Somewhat confident</c:v>
                </c:pt>
              </c:strCache>
            </c:strRef>
          </c:tx>
          <c:spPr>
            <a:solidFill>
              <a:schemeClr val="accent4"/>
            </a:solidFill>
            <a:ln>
              <a:noFill/>
            </a:ln>
            <a:effectLst/>
          </c:spPr>
          <c:invertIfNegative val="0"/>
          <c:cat>
            <c:strRef>
              <c:f>Sheet1!$M$67:$P$67</c:f>
              <c:strCache>
                <c:ptCount val="4"/>
                <c:pt idx="0">
                  <c:v>Surgical scrub</c:v>
                </c:pt>
                <c:pt idx="1">
                  <c:v>Safe instrument handling</c:v>
                </c:pt>
                <c:pt idx="2">
                  <c:v>IDC insertion</c:v>
                </c:pt>
                <c:pt idx="3">
                  <c:v>Post-op analgesia</c:v>
                </c:pt>
              </c:strCache>
            </c:strRef>
          </c:cat>
          <c:val>
            <c:numRef>
              <c:f>Sheet1!$M$71:$P$71</c:f>
              <c:numCache>
                <c:formatCode>General</c:formatCode>
                <c:ptCount val="4"/>
                <c:pt idx="0">
                  <c:v>7</c:v>
                </c:pt>
                <c:pt idx="1">
                  <c:v>8</c:v>
                </c:pt>
                <c:pt idx="2">
                  <c:v>7</c:v>
                </c:pt>
                <c:pt idx="3">
                  <c:v>12</c:v>
                </c:pt>
              </c:numCache>
            </c:numRef>
          </c:val>
          <c:extLst>
            <c:ext xmlns:c16="http://schemas.microsoft.com/office/drawing/2014/chart" uri="{C3380CC4-5D6E-409C-BE32-E72D297353CC}">
              <c16:uniqueId val="{00000003-C9F9-5F49-8780-92E8AA67CBB9}"/>
            </c:ext>
          </c:extLst>
        </c:ser>
        <c:ser>
          <c:idx val="4"/>
          <c:order val="4"/>
          <c:tx>
            <c:strRef>
              <c:f>Sheet1!$L$72</c:f>
              <c:strCache>
                <c:ptCount val="1"/>
                <c:pt idx="0">
                  <c:v>Very confident</c:v>
                </c:pt>
              </c:strCache>
            </c:strRef>
          </c:tx>
          <c:spPr>
            <a:solidFill>
              <a:schemeClr val="accent5"/>
            </a:solidFill>
            <a:ln>
              <a:noFill/>
            </a:ln>
            <a:effectLst/>
          </c:spPr>
          <c:invertIfNegative val="0"/>
          <c:cat>
            <c:strRef>
              <c:f>Sheet1!$M$67:$P$67</c:f>
              <c:strCache>
                <c:ptCount val="4"/>
                <c:pt idx="0">
                  <c:v>Surgical scrub</c:v>
                </c:pt>
                <c:pt idx="1">
                  <c:v>Safe instrument handling</c:v>
                </c:pt>
                <c:pt idx="2">
                  <c:v>IDC insertion</c:v>
                </c:pt>
                <c:pt idx="3">
                  <c:v>Post-op analgesia</c:v>
                </c:pt>
              </c:strCache>
            </c:strRef>
          </c:cat>
          <c:val>
            <c:numRef>
              <c:f>Sheet1!$M$72:$P$72</c:f>
              <c:numCache>
                <c:formatCode>General</c:formatCode>
                <c:ptCount val="4"/>
                <c:pt idx="0">
                  <c:v>14</c:v>
                </c:pt>
                <c:pt idx="1">
                  <c:v>9</c:v>
                </c:pt>
                <c:pt idx="2">
                  <c:v>11</c:v>
                </c:pt>
                <c:pt idx="3">
                  <c:v>6</c:v>
                </c:pt>
              </c:numCache>
            </c:numRef>
          </c:val>
          <c:extLst>
            <c:ext xmlns:c16="http://schemas.microsoft.com/office/drawing/2014/chart" uri="{C3380CC4-5D6E-409C-BE32-E72D297353CC}">
              <c16:uniqueId val="{00000004-C9F9-5F49-8780-92E8AA67CBB9}"/>
            </c:ext>
          </c:extLst>
        </c:ser>
        <c:dLbls>
          <c:showLegendKey val="0"/>
          <c:showVal val="0"/>
          <c:showCatName val="0"/>
          <c:showSerName val="0"/>
          <c:showPercent val="0"/>
          <c:showBubbleSize val="0"/>
        </c:dLbls>
        <c:gapWidth val="219"/>
        <c:overlap val="-27"/>
        <c:axId val="-1989921776"/>
        <c:axId val="-1989943088"/>
      </c:barChart>
      <c:catAx>
        <c:axId val="-1989921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89943088"/>
        <c:crosses val="autoZero"/>
        <c:auto val="1"/>
        <c:lblAlgn val="ctr"/>
        <c:lblOffset val="100"/>
        <c:noMultiLvlLbl val="0"/>
      </c:catAx>
      <c:valAx>
        <c:axId val="-1989943088"/>
        <c:scaling>
          <c:orientation val="minMax"/>
          <c:max val="14"/>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89921776"/>
        <c:crosses val="autoZero"/>
        <c:crossBetween val="between"/>
      </c:valAx>
      <c:spPr>
        <a:noFill/>
        <a:ln>
          <a:noFill/>
        </a:ln>
        <a:effectLst/>
      </c:spPr>
    </c:plotArea>
    <c:legend>
      <c:legendPos val="b"/>
      <c:layout>
        <c:manualLayout>
          <c:xMode val="edge"/>
          <c:yMode val="edge"/>
          <c:x val="0.123310194709606"/>
          <c:y val="0.80613371245261001"/>
          <c:w val="0.74967096742730799"/>
          <c:h val="8.738480606590839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74DBC-E92D-0848-8F84-6AEC11CE0F2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40D066B2-0C96-084D-9535-A60DBCA3DD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4C20AE2A-556F-C844-A7B7-A70AAA0A9796}"/>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5" name="Footer Placeholder 4">
            <a:extLst>
              <a:ext uri="{FF2B5EF4-FFF2-40B4-BE49-F238E27FC236}">
                <a16:creationId xmlns:a16="http://schemas.microsoft.com/office/drawing/2014/main" id="{E91102D2-EB0B-9F42-B8B8-424AA65550C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9C8EFD4-B8B1-1843-8557-086749130848}"/>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45923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C70AD-84AD-D24A-BA9C-AF7DFE366FA6}"/>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68EB189F-D0DB-624D-BA82-B933F6DCA38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80064E8-9140-7C4C-9C9D-7806EE651DF6}"/>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5" name="Footer Placeholder 4">
            <a:extLst>
              <a:ext uri="{FF2B5EF4-FFF2-40B4-BE49-F238E27FC236}">
                <a16:creationId xmlns:a16="http://schemas.microsoft.com/office/drawing/2014/main" id="{A42098B7-2A9E-3745-BDCF-11BC9FB81FF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4755CAC-6CC5-7E47-9438-AE8F8DC15EF2}"/>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2904043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826B5D-7762-7845-8995-A664185B72F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B0AFED30-3585-A74C-B22F-93296E0B256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6DF2F3B4-A655-F143-8E06-53882BF52B6C}"/>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5" name="Footer Placeholder 4">
            <a:extLst>
              <a:ext uri="{FF2B5EF4-FFF2-40B4-BE49-F238E27FC236}">
                <a16:creationId xmlns:a16="http://schemas.microsoft.com/office/drawing/2014/main" id="{D665D2BA-E799-794E-BF18-4B0E58CB55A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1F90A7A-89FA-0840-88F1-63F29CCA81A6}"/>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668770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421B9-81A0-DF4C-B86A-DADCDC9D0809}"/>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5C16FF4F-C3E1-CB48-8918-5416E4DA4B8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C10E6C71-0DE3-0B45-A40E-7F7541CC6B96}"/>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5" name="Footer Placeholder 4">
            <a:extLst>
              <a:ext uri="{FF2B5EF4-FFF2-40B4-BE49-F238E27FC236}">
                <a16:creationId xmlns:a16="http://schemas.microsoft.com/office/drawing/2014/main" id="{D01E9BBA-E8AF-5441-8537-99C53FDE524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009BB2A-41BE-3C4F-A78F-83935AE5BA37}"/>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3003749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0B7B6-531E-D242-8A25-BAD78CA1922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A1DC6E2E-69E8-AE42-A721-36E47E20F9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44D1F1A-D080-8A47-AA1B-CD82F06385EE}"/>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5" name="Footer Placeholder 4">
            <a:extLst>
              <a:ext uri="{FF2B5EF4-FFF2-40B4-BE49-F238E27FC236}">
                <a16:creationId xmlns:a16="http://schemas.microsoft.com/office/drawing/2014/main" id="{3A9D10AA-B194-804F-9326-094F0F500F5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31E4329-B7A4-C244-83D7-3833C1797686}"/>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3558314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7CBFD-3405-6540-ADC0-1AB80DEDA030}"/>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5A873303-27B5-194D-82E2-DF32C6F2EF4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B30CA176-73F3-614B-AD38-B884E7FD5C2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D6F8E04E-25DC-ED4B-AD59-ECAE0986F05F}"/>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6" name="Footer Placeholder 5">
            <a:extLst>
              <a:ext uri="{FF2B5EF4-FFF2-40B4-BE49-F238E27FC236}">
                <a16:creationId xmlns:a16="http://schemas.microsoft.com/office/drawing/2014/main" id="{8FD6E96E-1ED3-E145-99E3-8209EB0C8F3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6658C24-7E6D-0E44-8431-19D18405EDB4}"/>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2276095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2A12A-39FD-4C43-9AA8-A8BF7AD0D8D6}"/>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EDD7D28B-2006-E14E-9513-BF7930E24B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F90435B-A6FB-374E-ACBA-B34EC0CC522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81DF2F7A-9AAD-EB4A-BB65-0744E3E176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0271726-1AF7-9D4A-8380-0FC1ECC768E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C2F0805F-0D5F-EE49-90FC-EE3B7764A157}"/>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8" name="Footer Placeholder 7">
            <a:extLst>
              <a:ext uri="{FF2B5EF4-FFF2-40B4-BE49-F238E27FC236}">
                <a16:creationId xmlns:a16="http://schemas.microsoft.com/office/drawing/2014/main" id="{35F271B9-8543-8A49-94C8-6A730EC51B9E}"/>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D353111-C710-1B4A-8CDE-7369EAFF92FB}"/>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144060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F5A3C-D49E-2749-B17E-09A438110D3A}"/>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2A747B64-92CE-4E4F-9DF4-54E203A99255}"/>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4" name="Footer Placeholder 3">
            <a:extLst>
              <a:ext uri="{FF2B5EF4-FFF2-40B4-BE49-F238E27FC236}">
                <a16:creationId xmlns:a16="http://schemas.microsoft.com/office/drawing/2014/main" id="{61C09920-7C69-0946-862C-C7815513C415}"/>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14CEA56-1657-F842-9ABB-03D5A2146EEB}"/>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3397528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A13A40-8114-2645-A26F-DA1A097EA813}"/>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3" name="Footer Placeholder 2">
            <a:extLst>
              <a:ext uri="{FF2B5EF4-FFF2-40B4-BE49-F238E27FC236}">
                <a16:creationId xmlns:a16="http://schemas.microsoft.com/office/drawing/2014/main" id="{E0163DB5-2176-794D-9805-D3E5E31BB286}"/>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B1F156E6-85B5-B440-90CC-BF4DBB25370D}"/>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406018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9DDD3-DF44-7941-A50E-9AB8482269E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E080FEED-181A-D34D-8B9F-AA40FC3498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24C8F722-588A-CA4C-B17D-8CC85F680B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1BEB044-FFB6-0946-8389-6AD592E372AC}"/>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6" name="Footer Placeholder 5">
            <a:extLst>
              <a:ext uri="{FF2B5EF4-FFF2-40B4-BE49-F238E27FC236}">
                <a16:creationId xmlns:a16="http://schemas.microsoft.com/office/drawing/2014/main" id="{28398C0B-E510-2C4B-96C1-961D57051DD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873092F-A950-E046-A861-F8A4C064C288}"/>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2433568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E408B-8F65-FA40-A598-C928485622B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7B53DD66-7D6A-4647-9C68-B7915D8C5D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623D5093-1A13-AD4B-99DA-C2262631E7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D9851D9-EE6E-1D4F-89EE-3799314213A6}"/>
              </a:ext>
            </a:extLst>
          </p:cNvPr>
          <p:cNvSpPr>
            <a:spLocks noGrp="1"/>
          </p:cNvSpPr>
          <p:nvPr>
            <p:ph type="dt" sz="half" idx="10"/>
          </p:nvPr>
        </p:nvSpPr>
        <p:spPr/>
        <p:txBody>
          <a:bodyPr/>
          <a:lstStyle/>
          <a:p>
            <a:fld id="{7041AAE0-FE54-1B47-982C-6E5CA5611825}" type="datetimeFigureOut">
              <a:rPr lang="en-AU" smtClean="0"/>
              <a:t>9/12/21</a:t>
            </a:fld>
            <a:endParaRPr lang="en-AU"/>
          </a:p>
        </p:txBody>
      </p:sp>
      <p:sp>
        <p:nvSpPr>
          <p:cNvPr id="6" name="Footer Placeholder 5">
            <a:extLst>
              <a:ext uri="{FF2B5EF4-FFF2-40B4-BE49-F238E27FC236}">
                <a16:creationId xmlns:a16="http://schemas.microsoft.com/office/drawing/2014/main" id="{0F3233A2-74CA-534F-ADEB-D3D61D57775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E98EEF0-8E3C-FB49-B488-7D2BEF9F54CB}"/>
              </a:ext>
            </a:extLst>
          </p:cNvPr>
          <p:cNvSpPr>
            <a:spLocks noGrp="1"/>
          </p:cNvSpPr>
          <p:nvPr>
            <p:ph type="sldNum" sz="quarter" idx="12"/>
          </p:nvPr>
        </p:nvSpPr>
        <p:spPr/>
        <p:txBody>
          <a:bodyPr/>
          <a:lstStyle/>
          <a:p>
            <a:fld id="{C8112CC2-F5C9-C345-A49B-F4317EDF8B0A}" type="slidenum">
              <a:rPr lang="en-AU" smtClean="0"/>
              <a:t>‹#›</a:t>
            </a:fld>
            <a:endParaRPr lang="en-AU"/>
          </a:p>
        </p:txBody>
      </p:sp>
    </p:spTree>
    <p:extLst>
      <p:ext uri="{BB962C8B-B14F-4D97-AF65-F5344CB8AC3E}">
        <p14:creationId xmlns:p14="http://schemas.microsoft.com/office/powerpoint/2010/main" val="3333994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97CFAD-726C-5D4A-9213-FDDD9B4142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7D30B07E-475B-5C47-A075-93C94A1DE4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03E0BB31-1962-CE4A-9A96-8353DB8C63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41AAE0-FE54-1B47-982C-6E5CA5611825}" type="datetimeFigureOut">
              <a:rPr lang="en-AU" smtClean="0"/>
              <a:t>9/12/21</a:t>
            </a:fld>
            <a:endParaRPr lang="en-AU"/>
          </a:p>
        </p:txBody>
      </p:sp>
      <p:sp>
        <p:nvSpPr>
          <p:cNvPr id="5" name="Footer Placeholder 4">
            <a:extLst>
              <a:ext uri="{FF2B5EF4-FFF2-40B4-BE49-F238E27FC236}">
                <a16:creationId xmlns:a16="http://schemas.microsoft.com/office/drawing/2014/main" id="{5451786F-2527-0A48-BEC1-BB5CD7C9E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6C156C1F-DFFF-2145-80A3-C8430D6F2E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112CC2-F5C9-C345-A49B-F4317EDF8B0A}" type="slidenum">
              <a:rPr lang="en-AU" smtClean="0"/>
              <a:t>‹#›</a:t>
            </a:fld>
            <a:endParaRPr lang="en-AU"/>
          </a:p>
        </p:txBody>
      </p:sp>
    </p:spTree>
    <p:extLst>
      <p:ext uri="{BB962C8B-B14F-4D97-AF65-F5344CB8AC3E}">
        <p14:creationId xmlns:p14="http://schemas.microsoft.com/office/powerpoint/2010/main" val="2982524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id="{AD35AE2F-5E3A-49D9-8DE1-8A333BA40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82FE63F1-474D-4640-8DC6-43EFA29877D5}"/>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r="25"/>
          <a:stretch/>
        </p:blipFill>
        <p:spPr bwMode="auto">
          <a:xfrm>
            <a:off x="20" y="10"/>
            <a:ext cx="12188930" cy="6857990"/>
          </a:xfrm>
          <a:prstGeom prst="rect">
            <a:avLst/>
          </a:prstGeom>
          <a:noFill/>
          <a:effectLst>
            <a:outerShdw blurRad="50800" dist="50800" dir="5400000" algn="ctr" rotWithShape="0">
              <a:srgbClr val="000000"/>
            </a:outerShdw>
            <a:softEdge rad="0"/>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9DBDEE0-C7DE-4A46-9CA3-F8F03ED3A85B}"/>
              </a:ext>
            </a:extLst>
          </p:cNvPr>
          <p:cNvSpPr>
            <a:spLocks noGrp="1"/>
          </p:cNvSpPr>
          <p:nvPr>
            <p:ph type="ctrTitle"/>
          </p:nvPr>
        </p:nvSpPr>
        <p:spPr>
          <a:xfrm>
            <a:off x="1524000" y="2661586"/>
            <a:ext cx="9144000" cy="1524017"/>
          </a:xfrm>
          <a:solidFill>
            <a:schemeClr val="tx1">
              <a:alpha val="78285"/>
            </a:schemeClr>
          </a:solidFill>
        </p:spPr>
        <p:txBody>
          <a:bodyPr anchor="ctr">
            <a:normAutofit/>
          </a:bodyPr>
          <a:lstStyle/>
          <a:p>
            <a:r>
              <a:rPr lang="en-AU" sz="4400" dirty="0">
                <a:solidFill>
                  <a:schemeClr val="bg1"/>
                </a:solidFill>
                <a:latin typeface="Times New Roman" panose="02020603050405020304" pitchFamily="18" charset="0"/>
                <a:cs typeface="Times New Roman" panose="02020603050405020304" pitchFamily="18" charset="0"/>
              </a:rPr>
              <a:t>A Surgical Skills Logbook for JMOs: </a:t>
            </a:r>
            <a:br>
              <a:rPr lang="en-AU" sz="4400" dirty="0">
                <a:solidFill>
                  <a:schemeClr val="bg1"/>
                </a:solidFill>
                <a:latin typeface="Times New Roman" panose="02020603050405020304" pitchFamily="18" charset="0"/>
                <a:cs typeface="Times New Roman" panose="02020603050405020304" pitchFamily="18" charset="0"/>
              </a:rPr>
            </a:br>
            <a:r>
              <a:rPr lang="en-AU" sz="4400" dirty="0">
                <a:solidFill>
                  <a:schemeClr val="bg1"/>
                </a:solidFill>
                <a:latin typeface="Times New Roman" panose="02020603050405020304" pitchFamily="18" charset="0"/>
                <a:cs typeface="Times New Roman" panose="02020603050405020304" pitchFamily="18" charset="0"/>
              </a:rPr>
              <a:t>A Quality Improvement initiative</a:t>
            </a:r>
          </a:p>
        </p:txBody>
      </p:sp>
      <p:sp>
        <p:nvSpPr>
          <p:cNvPr id="3" name="Subtitle 2">
            <a:extLst>
              <a:ext uri="{FF2B5EF4-FFF2-40B4-BE49-F238E27FC236}">
                <a16:creationId xmlns:a16="http://schemas.microsoft.com/office/drawing/2014/main" id="{0870BDD5-A793-7045-A471-A479A005AE41}"/>
              </a:ext>
            </a:extLst>
          </p:cNvPr>
          <p:cNvSpPr>
            <a:spLocks noGrp="1"/>
          </p:cNvSpPr>
          <p:nvPr>
            <p:ph type="subTitle" idx="1"/>
          </p:nvPr>
        </p:nvSpPr>
        <p:spPr>
          <a:xfrm>
            <a:off x="1524000" y="4727448"/>
            <a:ext cx="9144000" cy="1084909"/>
          </a:xfrm>
          <a:solidFill>
            <a:schemeClr val="tx1">
              <a:alpha val="78285"/>
            </a:schemeClr>
          </a:solidFill>
        </p:spPr>
        <p:txBody>
          <a:bodyPr anchor="ctr">
            <a:normAutofit/>
          </a:bodyPr>
          <a:lstStyle/>
          <a:p>
            <a:r>
              <a:rPr lang="en-AU" dirty="0">
                <a:solidFill>
                  <a:schemeClr val="bg1"/>
                </a:solidFill>
                <a:latin typeface="Times New Roman" panose="02020603050405020304" pitchFamily="18" charset="0"/>
                <a:cs typeface="Times New Roman" panose="02020603050405020304" pitchFamily="18" charset="0"/>
              </a:rPr>
              <a:t>Avinesh Chelliah </a:t>
            </a:r>
            <a:r>
              <a:rPr lang="en-AU" sz="1400" dirty="0" err="1">
                <a:solidFill>
                  <a:schemeClr val="bg1"/>
                </a:solidFill>
                <a:latin typeface="Times New Roman" panose="02020603050405020304" pitchFamily="18" charset="0"/>
                <a:cs typeface="Times New Roman" panose="02020603050405020304" pitchFamily="18" charset="0"/>
              </a:rPr>
              <a:t>BMed</a:t>
            </a:r>
            <a:r>
              <a:rPr lang="en-AU" sz="1400" dirty="0">
                <a:solidFill>
                  <a:schemeClr val="bg1"/>
                </a:solidFill>
                <a:latin typeface="Times New Roman" panose="02020603050405020304" pitchFamily="18" charset="0"/>
                <a:cs typeface="Times New Roman" panose="02020603050405020304" pitchFamily="18" charset="0"/>
              </a:rPr>
              <a:t> MD</a:t>
            </a:r>
          </a:p>
          <a:p>
            <a:r>
              <a:rPr lang="en-AU" sz="1400" dirty="0">
                <a:solidFill>
                  <a:schemeClr val="bg1"/>
                </a:solidFill>
                <a:latin typeface="Times New Roman" panose="02020603050405020304" pitchFamily="18" charset="0"/>
                <a:cs typeface="Times New Roman" panose="02020603050405020304" pitchFamily="18" charset="0"/>
              </a:rPr>
              <a:t>Surgical SRMO, Prince of Wales Hospital</a:t>
            </a:r>
          </a:p>
          <a:p>
            <a:r>
              <a:rPr lang="en-AU" sz="1200" dirty="0">
                <a:solidFill>
                  <a:schemeClr val="bg1"/>
                </a:solidFill>
                <a:latin typeface="Times New Roman" panose="02020603050405020304" pitchFamily="18" charset="0"/>
                <a:cs typeface="Times New Roman" panose="02020603050405020304" pitchFamily="18" charset="0"/>
              </a:rPr>
              <a:t>Eastern and Greater Southern Surgical Skills Training Network</a:t>
            </a:r>
          </a:p>
        </p:txBody>
      </p:sp>
      <p:sp>
        <p:nvSpPr>
          <p:cNvPr id="11" name="Rectangle 2">
            <a:extLst>
              <a:ext uri="{FF2B5EF4-FFF2-40B4-BE49-F238E27FC236}">
                <a16:creationId xmlns:a16="http://schemas.microsoft.com/office/drawing/2014/main" id="{98072727-1E1A-4B8C-8839-AAB69FA2E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
            <a:extLst>
              <a:ext uri="{FF2B5EF4-FFF2-40B4-BE49-F238E27FC236}">
                <a16:creationId xmlns:a16="http://schemas.microsoft.com/office/drawing/2014/main" id="{79EB4626-023C-436D-9F57-9EB460809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902700 h 5416094"/>
              <a:gd name="connsiteX1" fmla="*/ 902700 w 10515600"/>
              <a:gd name="connsiteY1" fmla="*/ 0 h 5416094"/>
              <a:gd name="connsiteX2" fmla="*/ 1746919 w 10515600"/>
              <a:gd name="connsiteY2" fmla="*/ 0 h 5416094"/>
              <a:gd name="connsiteX3" fmla="*/ 2329833 w 10515600"/>
              <a:gd name="connsiteY3" fmla="*/ 0 h 5416094"/>
              <a:gd name="connsiteX4" fmla="*/ 2825644 w 10515600"/>
              <a:gd name="connsiteY4" fmla="*/ 0 h 5416094"/>
              <a:gd name="connsiteX5" fmla="*/ 3582762 w 10515600"/>
              <a:gd name="connsiteY5" fmla="*/ 0 h 5416094"/>
              <a:gd name="connsiteX6" fmla="*/ 4165675 w 10515600"/>
              <a:gd name="connsiteY6" fmla="*/ 0 h 5416094"/>
              <a:gd name="connsiteX7" fmla="*/ 5009894 w 10515600"/>
              <a:gd name="connsiteY7" fmla="*/ 0 h 5416094"/>
              <a:gd name="connsiteX8" fmla="*/ 5505706 w 10515600"/>
              <a:gd name="connsiteY8" fmla="*/ 0 h 5416094"/>
              <a:gd name="connsiteX9" fmla="*/ 6349925 w 10515600"/>
              <a:gd name="connsiteY9" fmla="*/ 0 h 5416094"/>
              <a:gd name="connsiteX10" fmla="*/ 6758634 w 10515600"/>
              <a:gd name="connsiteY10" fmla="*/ 0 h 5416094"/>
              <a:gd name="connsiteX11" fmla="*/ 7428650 w 10515600"/>
              <a:gd name="connsiteY11" fmla="*/ 0 h 5416094"/>
              <a:gd name="connsiteX12" fmla="*/ 8098665 w 10515600"/>
              <a:gd name="connsiteY12" fmla="*/ 0 h 5416094"/>
              <a:gd name="connsiteX13" fmla="*/ 8681579 w 10515600"/>
              <a:gd name="connsiteY13" fmla="*/ 0 h 5416094"/>
              <a:gd name="connsiteX14" fmla="*/ 9612900 w 10515600"/>
              <a:gd name="connsiteY14" fmla="*/ 0 h 5416094"/>
              <a:gd name="connsiteX15" fmla="*/ 10515600 w 10515600"/>
              <a:gd name="connsiteY15" fmla="*/ 902700 h 5416094"/>
              <a:gd name="connsiteX16" fmla="*/ 10515600 w 10515600"/>
              <a:gd name="connsiteY16" fmla="*/ 1504482 h 5416094"/>
              <a:gd name="connsiteX17" fmla="*/ 10515600 w 10515600"/>
              <a:gd name="connsiteY17" fmla="*/ 2178479 h 5416094"/>
              <a:gd name="connsiteX18" fmla="*/ 10515600 w 10515600"/>
              <a:gd name="connsiteY18" fmla="*/ 2780261 h 5416094"/>
              <a:gd name="connsiteX19" fmla="*/ 10515600 w 10515600"/>
              <a:gd name="connsiteY19" fmla="*/ 3273722 h 5416094"/>
              <a:gd name="connsiteX20" fmla="*/ 10515600 w 10515600"/>
              <a:gd name="connsiteY20" fmla="*/ 3803291 h 5416094"/>
              <a:gd name="connsiteX21" fmla="*/ 10515600 w 10515600"/>
              <a:gd name="connsiteY21" fmla="*/ 4513394 h 5416094"/>
              <a:gd name="connsiteX22" fmla="*/ 9612900 w 10515600"/>
              <a:gd name="connsiteY22" fmla="*/ 5416094 h 5416094"/>
              <a:gd name="connsiteX23" fmla="*/ 9117089 w 10515600"/>
              <a:gd name="connsiteY23" fmla="*/ 5416094 h 5416094"/>
              <a:gd name="connsiteX24" fmla="*/ 8708379 w 10515600"/>
              <a:gd name="connsiteY24" fmla="*/ 5416094 h 5416094"/>
              <a:gd name="connsiteX25" fmla="*/ 8299670 w 10515600"/>
              <a:gd name="connsiteY25" fmla="*/ 5416094 h 5416094"/>
              <a:gd name="connsiteX26" fmla="*/ 7629654 w 10515600"/>
              <a:gd name="connsiteY26" fmla="*/ 5416094 h 5416094"/>
              <a:gd name="connsiteX27" fmla="*/ 7133843 w 10515600"/>
              <a:gd name="connsiteY27" fmla="*/ 5416094 h 5416094"/>
              <a:gd name="connsiteX28" fmla="*/ 6376726 w 10515600"/>
              <a:gd name="connsiteY28" fmla="*/ 5416094 h 5416094"/>
              <a:gd name="connsiteX29" fmla="*/ 5880914 w 10515600"/>
              <a:gd name="connsiteY29" fmla="*/ 5416094 h 5416094"/>
              <a:gd name="connsiteX30" fmla="*/ 5123797 w 10515600"/>
              <a:gd name="connsiteY30" fmla="*/ 5416094 h 5416094"/>
              <a:gd name="connsiteX31" fmla="*/ 4715088 w 10515600"/>
              <a:gd name="connsiteY31" fmla="*/ 5416094 h 5416094"/>
              <a:gd name="connsiteX32" fmla="*/ 3957970 w 10515600"/>
              <a:gd name="connsiteY32" fmla="*/ 5416094 h 5416094"/>
              <a:gd name="connsiteX33" fmla="*/ 3462159 w 10515600"/>
              <a:gd name="connsiteY33" fmla="*/ 5416094 h 5416094"/>
              <a:gd name="connsiteX34" fmla="*/ 3053449 w 10515600"/>
              <a:gd name="connsiteY34" fmla="*/ 5416094 h 5416094"/>
              <a:gd name="connsiteX35" fmla="*/ 2557638 w 10515600"/>
              <a:gd name="connsiteY35" fmla="*/ 5416094 h 5416094"/>
              <a:gd name="connsiteX36" fmla="*/ 1800521 w 10515600"/>
              <a:gd name="connsiteY36" fmla="*/ 5416094 h 5416094"/>
              <a:gd name="connsiteX37" fmla="*/ 902700 w 10515600"/>
              <a:gd name="connsiteY37" fmla="*/ 5416094 h 5416094"/>
              <a:gd name="connsiteX38" fmla="*/ 0 w 10515600"/>
              <a:gd name="connsiteY38" fmla="*/ 4513394 h 5416094"/>
              <a:gd name="connsiteX39" fmla="*/ 0 w 10515600"/>
              <a:gd name="connsiteY39" fmla="*/ 3911612 h 5416094"/>
              <a:gd name="connsiteX40" fmla="*/ 0 w 10515600"/>
              <a:gd name="connsiteY40" fmla="*/ 3309829 h 5416094"/>
              <a:gd name="connsiteX41" fmla="*/ 0 w 10515600"/>
              <a:gd name="connsiteY41" fmla="*/ 2780261 h 5416094"/>
              <a:gd name="connsiteX42" fmla="*/ 0 w 10515600"/>
              <a:gd name="connsiteY42" fmla="*/ 2106265 h 5416094"/>
              <a:gd name="connsiteX43" fmla="*/ 0 w 10515600"/>
              <a:gd name="connsiteY43" fmla="*/ 1504482 h 5416094"/>
              <a:gd name="connsiteX44" fmla="*/ 0 w 10515600"/>
              <a:gd name="connsiteY44" fmla="*/ 90270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0515600" h="5416094" extrusionOk="0">
                <a:moveTo>
                  <a:pt x="0" y="902700"/>
                </a:moveTo>
                <a:cubicBezTo>
                  <a:pt x="-57306" y="368805"/>
                  <a:pt x="305054" y="37193"/>
                  <a:pt x="902700" y="0"/>
                </a:cubicBezTo>
                <a:cubicBezTo>
                  <a:pt x="1280419" y="-35006"/>
                  <a:pt x="1407743" y="-35339"/>
                  <a:pt x="1746919" y="0"/>
                </a:cubicBezTo>
                <a:cubicBezTo>
                  <a:pt x="2086095" y="35339"/>
                  <a:pt x="2146539" y="-12333"/>
                  <a:pt x="2329833" y="0"/>
                </a:cubicBezTo>
                <a:cubicBezTo>
                  <a:pt x="2513127" y="12333"/>
                  <a:pt x="2706706" y="12952"/>
                  <a:pt x="2825644" y="0"/>
                </a:cubicBezTo>
                <a:cubicBezTo>
                  <a:pt x="2944582" y="-12952"/>
                  <a:pt x="3420817" y="-27100"/>
                  <a:pt x="3582762" y="0"/>
                </a:cubicBezTo>
                <a:cubicBezTo>
                  <a:pt x="3744707" y="27100"/>
                  <a:pt x="4023584" y="-9167"/>
                  <a:pt x="4165675" y="0"/>
                </a:cubicBezTo>
                <a:cubicBezTo>
                  <a:pt x="4307766" y="9167"/>
                  <a:pt x="4770188" y="27031"/>
                  <a:pt x="5009894" y="0"/>
                </a:cubicBezTo>
                <a:cubicBezTo>
                  <a:pt x="5249600" y="-27031"/>
                  <a:pt x="5349881" y="-194"/>
                  <a:pt x="5505706" y="0"/>
                </a:cubicBezTo>
                <a:cubicBezTo>
                  <a:pt x="5661531" y="194"/>
                  <a:pt x="6129254" y="-29363"/>
                  <a:pt x="6349925" y="0"/>
                </a:cubicBezTo>
                <a:cubicBezTo>
                  <a:pt x="6570596" y="29363"/>
                  <a:pt x="6581199" y="-14617"/>
                  <a:pt x="6758634" y="0"/>
                </a:cubicBezTo>
                <a:cubicBezTo>
                  <a:pt x="6936069" y="14617"/>
                  <a:pt x="7246491" y="25675"/>
                  <a:pt x="7428650" y="0"/>
                </a:cubicBezTo>
                <a:cubicBezTo>
                  <a:pt x="7610809" y="-25675"/>
                  <a:pt x="7825190" y="-17078"/>
                  <a:pt x="8098665" y="0"/>
                </a:cubicBezTo>
                <a:cubicBezTo>
                  <a:pt x="8372141" y="17078"/>
                  <a:pt x="8559625" y="-21568"/>
                  <a:pt x="8681579" y="0"/>
                </a:cubicBezTo>
                <a:cubicBezTo>
                  <a:pt x="8803533" y="21568"/>
                  <a:pt x="9307226" y="-46066"/>
                  <a:pt x="9612900" y="0"/>
                </a:cubicBezTo>
                <a:cubicBezTo>
                  <a:pt x="10119954" y="-10560"/>
                  <a:pt x="10418674" y="366684"/>
                  <a:pt x="10515600" y="902700"/>
                </a:cubicBezTo>
                <a:cubicBezTo>
                  <a:pt x="10494548" y="1140809"/>
                  <a:pt x="10524881" y="1252168"/>
                  <a:pt x="10515600" y="1504482"/>
                </a:cubicBezTo>
                <a:cubicBezTo>
                  <a:pt x="10506319" y="1756796"/>
                  <a:pt x="10494309" y="1995078"/>
                  <a:pt x="10515600" y="2178479"/>
                </a:cubicBezTo>
                <a:cubicBezTo>
                  <a:pt x="10536891" y="2361880"/>
                  <a:pt x="10522845" y="2487483"/>
                  <a:pt x="10515600" y="2780261"/>
                </a:cubicBezTo>
                <a:cubicBezTo>
                  <a:pt x="10508355" y="3073039"/>
                  <a:pt x="10533694" y="3138252"/>
                  <a:pt x="10515600" y="3273722"/>
                </a:cubicBezTo>
                <a:cubicBezTo>
                  <a:pt x="10497506" y="3409192"/>
                  <a:pt x="10514952" y="3569910"/>
                  <a:pt x="10515600" y="3803291"/>
                </a:cubicBezTo>
                <a:cubicBezTo>
                  <a:pt x="10516248" y="4036672"/>
                  <a:pt x="10499126" y="4317688"/>
                  <a:pt x="10515600" y="4513394"/>
                </a:cubicBezTo>
                <a:cubicBezTo>
                  <a:pt x="10585499" y="4997151"/>
                  <a:pt x="10115437" y="5453981"/>
                  <a:pt x="9612900" y="5416094"/>
                </a:cubicBezTo>
                <a:cubicBezTo>
                  <a:pt x="9473271" y="5418358"/>
                  <a:pt x="9316384" y="5423764"/>
                  <a:pt x="9117089" y="5416094"/>
                </a:cubicBezTo>
                <a:cubicBezTo>
                  <a:pt x="8917794" y="5408424"/>
                  <a:pt x="8902141" y="5433256"/>
                  <a:pt x="8708379" y="5416094"/>
                </a:cubicBezTo>
                <a:cubicBezTo>
                  <a:pt x="8514617" y="5398933"/>
                  <a:pt x="8454700" y="5422387"/>
                  <a:pt x="8299670" y="5416094"/>
                </a:cubicBezTo>
                <a:cubicBezTo>
                  <a:pt x="8144640" y="5409801"/>
                  <a:pt x="7907022" y="5398388"/>
                  <a:pt x="7629654" y="5416094"/>
                </a:cubicBezTo>
                <a:cubicBezTo>
                  <a:pt x="7352286" y="5433800"/>
                  <a:pt x="7244777" y="5409877"/>
                  <a:pt x="7133843" y="5416094"/>
                </a:cubicBezTo>
                <a:cubicBezTo>
                  <a:pt x="7022909" y="5422311"/>
                  <a:pt x="6748865" y="5379753"/>
                  <a:pt x="6376726" y="5416094"/>
                </a:cubicBezTo>
                <a:cubicBezTo>
                  <a:pt x="6004587" y="5452435"/>
                  <a:pt x="5991442" y="5438860"/>
                  <a:pt x="5880914" y="5416094"/>
                </a:cubicBezTo>
                <a:cubicBezTo>
                  <a:pt x="5770386" y="5393328"/>
                  <a:pt x="5294303" y="5440618"/>
                  <a:pt x="5123797" y="5416094"/>
                </a:cubicBezTo>
                <a:cubicBezTo>
                  <a:pt x="4953291" y="5391570"/>
                  <a:pt x="4828705" y="5430421"/>
                  <a:pt x="4715088" y="5416094"/>
                </a:cubicBezTo>
                <a:cubicBezTo>
                  <a:pt x="4601471" y="5401767"/>
                  <a:pt x="4227806" y="5381491"/>
                  <a:pt x="3957970" y="5416094"/>
                </a:cubicBezTo>
                <a:cubicBezTo>
                  <a:pt x="3688134" y="5450697"/>
                  <a:pt x="3670638" y="5425309"/>
                  <a:pt x="3462159" y="5416094"/>
                </a:cubicBezTo>
                <a:cubicBezTo>
                  <a:pt x="3253680" y="5406879"/>
                  <a:pt x="3167443" y="5432031"/>
                  <a:pt x="3053449" y="5416094"/>
                </a:cubicBezTo>
                <a:cubicBezTo>
                  <a:pt x="2939455" y="5400158"/>
                  <a:pt x="2701485" y="5433995"/>
                  <a:pt x="2557638" y="5416094"/>
                </a:cubicBezTo>
                <a:cubicBezTo>
                  <a:pt x="2413791" y="5398193"/>
                  <a:pt x="2168647" y="5424510"/>
                  <a:pt x="1800521" y="5416094"/>
                </a:cubicBezTo>
                <a:cubicBezTo>
                  <a:pt x="1432395" y="5407678"/>
                  <a:pt x="1261364" y="5454497"/>
                  <a:pt x="902700" y="5416094"/>
                </a:cubicBezTo>
                <a:cubicBezTo>
                  <a:pt x="519468" y="5419760"/>
                  <a:pt x="63003" y="5077223"/>
                  <a:pt x="0" y="4513394"/>
                </a:cubicBezTo>
                <a:cubicBezTo>
                  <a:pt x="-20265" y="4243495"/>
                  <a:pt x="27650" y="4053844"/>
                  <a:pt x="0" y="3911612"/>
                </a:cubicBezTo>
                <a:cubicBezTo>
                  <a:pt x="-27650" y="3769380"/>
                  <a:pt x="24988" y="3469350"/>
                  <a:pt x="0" y="3309829"/>
                </a:cubicBezTo>
                <a:cubicBezTo>
                  <a:pt x="-24988" y="3150308"/>
                  <a:pt x="-16973" y="2933511"/>
                  <a:pt x="0" y="2780261"/>
                </a:cubicBezTo>
                <a:cubicBezTo>
                  <a:pt x="16973" y="2627011"/>
                  <a:pt x="-11552" y="2315258"/>
                  <a:pt x="0" y="2106265"/>
                </a:cubicBezTo>
                <a:cubicBezTo>
                  <a:pt x="11552" y="1897272"/>
                  <a:pt x="-9167" y="1726905"/>
                  <a:pt x="0" y="1504482"/>
                </a:cubicBezTo>
                <a:cubicBezTo>
                  <a:pt x="9167" y="1282059"/>
                  <a:pt x="10972" y="1160784"/>
                  <a:pt x="0" y="902700"/>
                </a:cubicBezTo>
                <a:close/>
              </a:path>
            </a:pathLst>
          </a:custGeom>
          <a:noFill/>
          <a:ln w="47625" cap="rnd">
            <a:solidFill>
              <a:srgbClr val="FFFFFF">
                <a:alpha val="80000"/>
              </a:srgbClr>
            </a:solidFill>
            <a:round/>
            <a:extLst>
              <a:ext uri="{C807C97D-BFC1-408E-A445-0C87EB9F89A2}">
                <ask:lineSketchStyleProps xmlns:ask="http://schemas.microsoft.com/office/drawing/2018/sketchyshapes" sd="1219033472">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250272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26,224 Surgical Team Stock Photos, Pictures &amp;amp; Royalty-Free Images - iStock">
            <a:extLst>
              <a:ext uri="{FF2B5EF4-FFF2-40B4-BE49-F238E27FC236}">
                <a16:creationId xmlns:a16="http://schemas.microsoft.com/office/drawing/2014/main" id="{561111CB-567D-4448-88BB-C30419FAE2D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882" b="-1"/>
          <a:stretch/>
        </p:blipFill>
        <p:spPr bwMode="auto">
          <a:xfrm>
            <a:off x="2522356"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26BA10F-0860-7344-BDFC-A42655603B8C}"/>
              </a:ext>
            </a:extLst>
          </p:cNvPr>
          <p:cNvSpPr>
            <a:spLocks noGrp="1"/>
          </p:cNvSpPr>
          <p:nvPr>
            <p:ph type="title"/>
          </p:nvPr>
        </p:nvSpPr>
        <p:spPr>
          <a:xfrm>
            <a:off x="756314" y="774559"/>
            <a:ext cx="3822189" cy="1899912"/>
          </a:xfrm>
        </p:spPr>
        <p:txBody>
          <a:bodyPr>
            <a:noAutofit/>
          </a:bodyPr>
          <a:lstStyle/>
          <a:p>
            <a:r>
              <a:rPr lang="en-AU" sz="3200" dirty="0"/>
              <a:t>Issue:</a:t>
            </a:r>
            <a:br>
              <a:rPr lang="en-AU" sz="3200" dirty="0"/>
            </a:br>
            <a:br>
              <a:rPr lang="en-AU" sz="1400" dirty="0"/>
            </a:br>
            <a:r>
              <a:rPr lang="en-AU" sz="3200" dirty="0"/>
              <a:t>JMO education on surgical rotations is highly variable in both volume and quality.</a:t>
            </a:r>
          </a:p>
        </p:txBody>
      </p:sp>
      <p:sp>
        <p:nvSpPr>
          <p:cNvPr id="3" name="Content Placeholder 2">
            <a:extLst>
              <a:ext uri="{FF2B5EF4-FFF2-40B4-BE49-F238E27FC236}">
                <a16:creationId xmlns:a16="http://schemas.microsoft.com/office/drawing/2014/main" id="{CFC4A9C4-CF9C-FF4B-8C0E-EDFF255486DE}"/>
              </a:ext>
            </a:extLst>
          </p:cNvPr>
          <p:cNvSpPr>
            <a:spLocks noGrp="1"/>
          </p:cNvSpPr>
          <p:nvPr>
            <p:ph idx="1"/>
          </p:nvPr>
        </p:nvSpPr>
        <p:spPr>
          <a:xfrm>
            <a:off x="756314" y="3330054"/>
            <a:ext cx="3822189" cy="2511188"/>
          </a:xfrm>
        </p:spPr>
        <p:txBody>
          <a:bodyPr>
            <a:normAutofit/>
          </a:bodyPr>
          <a:lstStyle/>
          <a:p>
            <a:pPr>
              <a:buFont typeface="+mj-lt"/>
              <a:buAutoNum type="arabicPeriod"/>
            </a:pPr>
            <a:r>
              <a:rPr lang="en-AU" sz="2000" dirty="0"/>
              <a:t>Procedural skills require time and resources to practice</a:t>
            </a:r>
          </a:p>
          <a:p>
            <a:pPr>
              <a:buFont typeface="+mj-lt"/>
              <a:buAutoNum type="arabicPeriod"/>
            </a:pPr>
            <a:r>
              <a:rPr lang="en-AU" sz="2000" dirty="0"/>
              <a:t>High inpatient turnover = higher administrative burden for JMOs</a:t>
            </a:r>
          </a:p>
          <a:p>
            <a:pPr>
              <a:buFont typeface="+mj-lt"/>
              <a:buAutoNum type="arabicPeriod"/>
            </a:pPr>
            <a:r>
              <a:rPr lang="en-AU" sz="2000" dirty="0"/>
              <a:t>Operating theatre schedules for registrars and consultants</a:t>
            </a:r>
          </a:p>
        </p:txBody>
      </p:sp>
      <p:sp>
        <p:nvSpPr>
          <p:cNvPr id="4" name="TextBox 3">
            <a:extLst>
              <a:ext uri="{FF2B5EF4-FFF2-40B4-BE49-F238E27FC236}">
                <a16:creationId xmlns:a16="http://schemas.microsoft.com/office/drawing/2014/main" id="{741E09F0-0D39-114D-9984-AC1FB3193CAA}"/>
              </a:ext>
            </a:extLst>
          </p:cNvPr>
          <p:cNvSpPr txBox="1"/>
          <p:nvPr/>
        </p:nvSpPr>
        <p:spPr>
          <a:xfrm>
            <a:off x="756311" y="5703289"/>
            <a:ext cx="3822189" cy="646331"/>
          </a:xfrm>
          <a:prstGeom prst="rect">
            <a:avLst/>
          </a:prstGeom>
          <a:noFill/>
        </p:spPr>
        <p:txBody>
          <a:bodyPr wrap="square" rtlCol="0">
            <a:spAutoFit/>
          </a:bodyPr>
          <a:lstStyle/>
          <a:p>
            <a:r>
              <a:rPr lang="en-AU" dirty="0"/>
              <a:t>“I spent 10 weeks on surgery and only went to theatres on my last day.”</a:t>
            </a:r>
          </a:p>
        </p:txBody>
      </p:sp>
    </p:spTree>
    <p:extLst>
      <p:ext uri="{BB962C8B-B14F-4D97-AF65-F5344CB8AC3E}">
        <p14:creationId xmlns:p14="http://schemas.microsoft.com/office/powerpoint/2010/main" val="1164057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9218" name="Picture 2" descr="Young Dentist With Magnifier Glasses and Digital Tablet Working in Dental Clinic Young Dentist With Magnifier Glasses and Digital Tablet Working in Dental Clinic surgical team reading stock pictures, royalty-free photos &amp; images">
            <a:extLst>
              <a:ext uri="{FF2B5EF4-FFF2-40B4-BE49-F238E27FC236}">
                <a16:creationId xmlns:a16="http://schemas.microsoft.com/office/drawing/2014/main" id="{821A82D1-6EA8-BC4E-927F-4F24D089F00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15746"/>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708ED793-B58E-3545-9002-EB6EDCAD7D9F}"/>
              </a:ext>
            </a:extLst>
          </p:cNvPr>
          <p:cNvSpPr>
            <a:spLocks noGrp="1"/>
          </p:cNvSpPr>
          <p:nvPr>
            <p:ph type="title"/>
          </p:nvPr>
        </p:nvSpPr>
        <p:spPr>
          <a:xfrm>
            <a:off x="614149" y="242294"/>
            <a:ext cx="4844955" cy="3063875"/>
          </a:xfrm>
          <a:solidFill>
            <a:schemeClr val="bg1">
              <a:alpha val="73613"/>
            </a:schemeClr>
          </a:solidFill>
        </p:spPr>
        <p:txBody>
          <a:bodyPr>
            <a:noAutofit/>
          </a:bodyPr>
          <a:lstStyle/>
          <a:p>
            <a:pPr marL="188913"/>
            <a:r>
              <a:rPr lang="en-AU" sz="3200" dirty="0"/>
              <a:t>Intervention:</a:t>
            </a:r>
            <a:br>
              <a:rPr lang="en-AU" sz="3200" dirty="0"/>
            </a:br>
            <a:br>
              <a:rPr lang="en-AU" sz="2000" dirty="0"/>
            </a:br>
            <a:r>
              <a:rPr lang="en-GB" sz="3200" dirty="0"/>
              <a:t>A logbook of surgical skills, to help JMOs identify and attain learning goals for a surgical rotation</a:t>
            </a:r>
            <a:r>
              <a:rPr lang="en-AU" sz="3200" dirty="0"/>
              <a:t>.</a:t>
            </a:r>
          </a:p>
        </p:txBody>
      </p:sp>
    </p:spTree>
    <p:extLst>
      <p:ext uri="{BB962C8B-B14F-4D97-AF65-F5344CB8AC3E}">
        <p14:creationId xmlns:p14="http://schemas.microsoft.com/office/powerpoint/2010/main" val="1149062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descr="Veterinarian with clipboard standing by colleague Young veterinarian holding clipboard by colleague in hospital. Male and female doctors are wearing scrubs. Surgeons are standing in operating room. surgical team reading stock pictures, royalty-free photos &amp; images">
            <a:extLst>
              <a:ext uri="{FF2B5EF4-FFF2-40B4-BE49-F238E27FC236}">
                <a16:creationId xmlns:a16="http://schemas.microsoft.com/office/drawing/2014/main" id="{61980517-AD79-C04B-9BC3-F255ABBFA7B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882" b="-1"/>
          <a:stretch/>
        </p:blipFill>
        <p:spPr bwMode="auto">
          <a:xfrm>
            <a:off x="-116006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ontent Placeholder 2">
            <a:extLst>
              <a:ext uri="{FF2B5EF4-FFF2-40B4-BE49-F238E27FC236}">
                <a16:creationId xmlns:a16="http://schemas.microsoft.com/office/drawing/2014/main" id="{3054B5B9-7514-7043-A15A-A7F0E06FBB23}"/>
              </a:ext>
            </a:extLst>
          </p:cNvPr>
          <p:cNvSpPr txBox="1">
            <a:spLocks/>
          </p:cNvSpPr>
          <p:nvPr/>
        </p:nvSpPr>
        <p:spPr>
          <a:xfrm>
            <a:off x="6092954" y="259308"/>
            <a:ext cx="5873084" cy="641444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sz="3200" dirty="0"/>
              <a:t>Method:</a:t>
            </a:r>
            <a:br>
              <a:rPr lang="en-AU" sz="3200" dirty="0"/>
            </a:br>
            <a:endParaRPr lang="en-AU" sz="1600" dirty="0"/>
          </a:p>
          <a:p>
            <a:pPr marL="498475" indent="-498475">
              <a:buFont typeface="+mj-lt"/>
              <a:buAutoNum type="arabicPeriod"/>
            </a:pPr>
            <a:r>
              <a:rPr lang="en-AU" sz="3000" dirty="0"/>
              <a:t>Shortlisted skills from existing resources:</a:t>
            </a:r>
          </a:p>
          <a:p>
            <a:pPr marL="890588" indent="-311150"/>
            <a:r>
              <a:rPr lang="en-AU" sz="2400" i="1" dirty="0"/>
              <a:t>Australian Curriculum Framework for Junior Doctors,</a:t>
            </a:r>
            <a:r>
              <a:rPr lang="en-AU" sz="2400" dirty="0"/>
              <a:t> CPMEC</a:t>
            </a:r>
          </a:p>
          <a:p>
            <a:pPr marL="890588" indent="-311150"/>
            <a:r>
              <a:rPr lang="en-AU" sz="2400" i="1" dirty="0" err="1"/>
              <a:t>JDocs</a:t>
            </a:r>
            <a:r>
              <a:rPr lang="en-AU" sz="2400" i="1" dirty="0"/>
              <a:t> Framework,</a:t>
            </a:r>
            <a:r>
              <a:rPr lang="en-AU" sz="2400" dirty="0"/>
              <a:t> RACS</a:t>
            </a:r>
          </a:p>
          <a:p>
            <a:pPr marL="890588" indent="-311150"/>
            <a:r>
              <a:rPr lang="en-AU" sz="2400" i="1" dirty="0"/>
              <a:t>Essential Surgical Skills,</a:t>
            </a:r>
            <a:r>
              <a:rPr lang="en-AU" sz="2400" dirty="0"/>
              <a:t> RACS</a:t>
            </a:r>
            <a:br>
              <a:rPr lang="en-AU" sz="2400" dirty="0"/>
            </a:br>
            <a:endParaRPr lang="en-AU" sz="1200" i="1" dirty="0"/>
          </a:p>
          <a:p>
            <a:pPr marL="514350" indent="-514350">
              <a:buFont typeface="+mj-lt"/>
              <a:buAutoNum type="arabicPeriod" startAt="2"/>
            </a:pPr>
            <a:r>
              <a:rPr lang="en-AU" sz="3000" dirty="0"/>
              <a:t>A5 Logbook structured according to procedural and non-procedural skills</a:t>
            </a:r>
          </a:p>
          <a:p>
            <a:pPr marL="514350" indent="-514350">
              <a:buFont typeface="+mj-lt"/>
              <a:buAutoNum type="arabicPeriod" startAt="2"/>
            </a:pPr>
            <a:r>
              <a:rPr lang="en-AU" sz="3000" dirty="0"/>
              <a:t>Endorsed by HETI and circulated to NSW interns via Prevocational Training Networks / JMO Managers</a:t>
            </a:r>
          </a:p>
        </p:txBody>
      </p:sp>
    </p:spTree>
    <p:extLst>
      <p:ext uri="{BB962C8B-B14F-4D97-AF65-F5344CB8AC3E}">
        <p14:creationId xmlns:p14="http://schemas.microsoft.com/office/powerpoint/2010/main" val="2529072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FB7F3D-9E42-C34E-A6DB-CA080F5037D8}"/>
              </a:ext>
            </a:extLst>
          </p:cNvPr>
          <p:cNvPicPr>
            <a:picLocks noChangeAspect="1"/>
          </p:cNvPicPr>
          <p:nvPr/>
        </p:nvPicPr>
        <p:blipFill>
          <a:blip r:embed="rId2"/>
          <a:stretch>
            <a:fillRect/>
          </a:stretch>
        </p:blipFill>
        <p:spPr>
          <a:xfrm>
            <a:off x="-7588" y="549000"/>
            <a:ext cx="4073040" cy="5760000"/>
          </a:xfrm>
          <a:prstGeom prst="rect">
            <a:avLst/>
          </a:prstGeom>
        </p:spPr>
      </p:pic>
      <p:pic>
        <p:nvPicPr>
          <p:cNvPr id="5" name="Picture 4">
            <a:extLst>
              <a:ext uri="{FF2B5EF4-FFF2-40B4-BE49-F238E27FC236}">
                <a16:creationId xmlns:a16="http://schemas.microsoft.com/office/drawing/2014/main" id="{D9284C03-12F5-AD4B-8FD9-27DFF9A5F8AD}"/>
              </a:ext>
            </a:extLst>
          </p:cNvPr>
          <p:cNvPicPr>
            <a:picLocks noChangeAspect="1"/>
          </p:cNvPicPr>
          <p:nvPr/>
        </p:nvPicPr>
        <p:blipFill>
          <a:blip r:embed="rId3"/>
          <a:stretch>
            <a:fillRect/>
          </a:stretch>
        </p:blipFill>
        <p:spPr>
          <a:xfrm>
            <a:off x="4058884" y="549000"/>
            <a:ext cx="4067666" cy="5760000"/>
          </a:xfrm>
          <a:prstGeom prst="rect">
            <a:avLst/>
          </a:prstGeom>
        </p:spPr>
      </p:pic>
      <p:pic>
        <p:nvPicPr>
          <p:cNvPr id="6" name="Picture 5">
            <a:extLst>
              <a:ext uri="{FF2B5EF4-FFF2-40B4-BE49-F238E27FC236}">
                <a16:creationId xmlns:a16="http://schemas.microsoft.com/office/drawing/2014/main" id="{045E14FA-3355-A94D-8BE2-6D90D4E90594}"/>
              </a:ext>
            </a:extLst>
          </p:cNvPr>
          <p:cNvPicPr>
            <a:picLocks noChangeAspect="1"/>
          </p:cNvPicPr>
          <p:nvPr/>
        </p:nvPicPr>
        <p:blipFill>
          <a:blip r:embed="rId4"/>
          <a:stretch>
            <a:fillRect/>
          </a:stretch>
        </p:blipFill>
        <p:spPr>
          <a:xfrm>
            <a:off x="7968523" y="549000"/>
            <a:ext cx="4080632" cy="5760000"/>
          </a:xfrm>
          <a:prstGeom prst="rect">
            <a:avLst/>
          </a:prstGeom>
        </p:spPr>
      </p:pic>
    </p:spTree>
    <p:extLst>
      <p:ext uri="{BB962C8B-B14F-4D97-AF65-F5344CB8AC3E}">
        <p14:creationId xmlns:p14="http://schemas.microsoft.com/office/powerpoint/2010/main" val="1580505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8744CF-70AE-4048-8721-2047C922234D}"/>
              </a:ext>
            </a:extLst>
          </p:cNvPr>
          <p:cNvSpPr>
            <a:spLocks noGrp="1"/>
          </p:cNvSpPr>
          <p:nvPr>
            <p:ph type="title"/>
          </p:nvPr>
        </p:nvSpPr>
        <p:spPr>
          <a:xfrm>
            <a:off x="640080" y="325369"/>
            <a:ext cx="4368602" cy="1956841"/>
          </a:xfrm>
        </p:spPr>
        <p:txBody>
          <a:bodyPr anchor="b">
            <a:normAutofit/>
          </a:bodyPr>
          <a:lstStyle/>
          <a:p>
            <a:r>
              <a:rPr lang="en-AU" sz="5400" dirty="0"/>
              <a:t>Intended Evaluation</a:t>
            </a:r>
          </a:p>
        </p:txBody>
      </p:sp>
      <p:sp>
        <p:nvSpPr>
          <p:cNvPr id="7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BDD9D79-598E-CB41-BE31-348F08809DB7}"/>
              </a:ext>
            </a:extLst>
          </p:cNvPr>
          <p:cNvSpPr>
            <a:spLocks noGrp="1"/>
          </p:cNvSpPr>
          <p:nvPr>
            <p:ph idx="1"/>
          </p:nvPr>
        </p:nvSpPr>
        <p:spPr>
          <a:xfrm>
            <a:off x="640080" y="2872899"/>
            <a:ext cx="4670097" cy="3320668"/>
          </a:xfrm>
        </p:spPr>
        <p:txBody>
          <a:bodyPr>
            <a:normAutofit/>
          </a:bodyPr>
          <a:lstStyle/>
          <a:p>
            <a:r>
              <a:rPr lang="en-AU" sz="2400" dirty="0"/>
              <a:t>Objective assessment of learning not feasible</a:t>
            </a:r>
          </a:p>
          <a:p>
            <a:r>
              <a:rPr lang="en-AU" sz="2400" dirty="0"/>
              <a:t>Survey in Logbook linked via QR code</a:t>
            </a:r>
            <a:r>
              <a:rPr lang="en-AU" sz="2400"/>
              <a:t>, measuring:</a:t>
            </a:r>
            <a:endParaRPr lang="en-AU" sz="2400" dirty="0"/>
          </a:p>
          <a:p>
            <a:pPr lvl="1"/>
            <a:r>
              <a:rPr lang="en-AU" sz="2000" dirty="0"/>
              <a:t>Frequency of teaching</a:t>
            </a:r>
          </a:p>
          <a:p>
            <a:pPr lvl="1"/>
            <a:r>
              <a:rPr lang="en-AU" sz="2000" dirty="0"/>
              <a:t>Type of teaching (level of teacher, formal vs informal)</a:t>
            </a:r>
          </a:p>
          <a:p>
            <a:pPr lvl="1"/>
            <a:r>
              <a:rPr lang="en-AU" sz="2000" dirty="0"/>
              <a:t>JMO satisfaction with teaching</a:t>
            </a:r>
          </a:p>
          <a:p>
            <a:pPr lvl="1"/>
            <a:r>
              <a:rPr lang="en-AU" sz="2000" dirty="0"/>
              <a:t>Confidence in surgical skills</a:t>
            </a:r>
          </a:p>
        </p:txBody>
      </p:sp>
      <p:pic>
        <p:nvPicPr>
          <p:cNvPr id="4098" name="Picture 2" descr="Surgeons working in operating room  surgical team stock pictures, royalty-free photos &amp; images">
            <a:extLst>
              <a:ext uri="{FF2B5EF4-FFF2-40B4-BE49-F238E27FC236}">
                <a16:creationId xmlns:a16="http://schemas.microsoft.com/office/drawing/2014/main" id="{2B38921C-E84D-7A47-8636-368DAEEA1B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402" r="11645" b="-1"/>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690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C4A30-EEE8-B247-B701-5B113058B302}"/>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3164191A-0AB4-BE4A-83D2-193DA21706CE}"/>
              </a:ext>
            </a:extLst>
          </p:cNvPr>
          <p:cNvSpPr>
            <a:spLocks noGrp="1"/>
          </p:cNvSpPr>
          <p:nvPr>
            <p:ph idx="1"/>
          </p:nvPr>
        </p:nvSpPr>
        <p:spPr/>
        <p:txBody>
          <a:bodyPr/>
          <a:lstStyle/>
          <a:p>
            <a:endParaRPr lang="en-AU"/>
          </a:p>
        </p:txBody>
      </p:sp>
      <p:pic>
        <p:nvPicPr>
          <p:cNvPr id="4" name="Picture 3">
            <a:extLst>
              <a:ext uri="{FF2B5EF4-FFF2-40B4-BE49-F238E27FC236}">
                <a16:creationId xmlns:a16="http://schemas.microsoft.com/office/drawing/2014/main" id="{DAB77CC7-37E0-DC4B-B045-13D5A7CF423B}"/>
              </a:ext>
            </a:extLst>
          </p:cNvPr>
          <p:cNvPicPr>
            <a:picLocks noChangeAspect="1"/>
          </p:cNvPicPr>
          <p:nvPr/>
        </p:nvPicPr>
        <p:blipFill>
          <a:blip r:embed="rId2"/>
          <a:stretch>
            <a:fillRect/>
          </a:stretch>
        </p:blipFill>
        <p:spPr>
          <a:xfrm>
            <a:off x="0" y="1134676"/>
            <a:ext cx="12192000" cy="4588647"/>
          </a:xfrm>
          <a:prstGeom prst="rect">
            <a:avLst/>
          </a:prstGeom>
        </p:spPr>
      </p:pic>
    </p:spTree>
    <p:extLst>
      <p:ext uri="{BB962C8B-B14F-4D97-AF65-F5344CB8AC3E}">
        <p14:creationId xmlns:p14="http://schemas.microsoft.com/office/powerpoint/2010/main" val="2707998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712FF176-B959-CE4B-974D-800FB99664D0}"/>
              </a:ext>
            </a:extLst>
          </p:cNvPr>
          <p:cNvGraphicFramePr/>
          <p:nvPr>
            <p:extLst>
              <p:ext uri="{D42A27DB-BD31-4B8C-83A1-F6EECF244321}">
                <p14:modId xmlns:p14="http://schemas.microsoft.com/office/powerpoint/2010/main" val="2943375704"/>
              </p:ext>
            </p:extLst>
          </p:nvPr>
        </p:nvGraphicFramePr>
        <p:xfrm>
          <a:off x="1119265" y="86193"/>
          <a:ext cx="9953469" cy="29980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5F0A6009-DB7C-B841-8D2E-CC048CB67D88}"/>
              </a:ext>
            </a:extLst>
          </p:cNvPr>
          <p:cNvGraphicFramePr/>
          <p:nvPr>
            <p:extLst>
              <p:ext uri="{D42A27DB-BD31-4B8C-83A1-F6EECF244321}">
                <p14:modId xmlns:p14="http://schemas.microsoft.com/office/powerpoint/2010/main" val="1828909073"/>
              </p:ext>
            </p:extLst>
          </p:nvPr>
        </p:nvGraphicFramePr>
        <p:xfrm>
          <a:off x="1119266" y="3241621"/>
          <a:ext cx="9953468" cy="37729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6475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Surgical excellence at it’s best Shot of two surgeons analyzing a patient’s medical scans during surgery surgical team stock pictures, royalty-free photos &amp; images">
            <a:extLst>
              <a:ext uri="{FF2B5EF4-FFF2-40B4-BE49-F238E27FC236}">
                <a16:creationId xmlns:a16="http://schemas.microsoft.com/office/drawing/2014/main" id="{8AFD82E1-1C95-F743-B982-E67DC6E48F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72" r="6594"/>
          <a:stretch/>
        </p:blipFill>
        <p:spPr bwMode="auto">
          <a:xfrm flipH="1">
            <a:off x="-1049312" y="0"/>
            <a:ext cx="9593704"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AEABBE0-4B46-B14A-A3EB-5C694E6ACFA4}"/>
              </a:ext>
            </a:extLst>
          </p:cNvPr>
          <p:cNvSpPr>
            <a:spLocks noGrp="1"/>
          </p:cNvSpPr>
          <p:nvPr>
            <p:ph type="title"/>
          </p:nvPr>
        </p:nvSpPr>
        <p:spPr>
          <a:xfrm>
            <a:off x="7315124" y="614597"/>
            <a:ext cx="3717708" cy="864068"/>
          </a:xfrm>
        </p:spPr>
        <p:txBody>
          <a:bodyPr>
            <a:normAutofit/>
          </a:bodyPr>
          <a:lstStyle/>
          <a:p>
            <a:r>
              <a:rPr lang="en-AU" sz="4000" dirty="0"/>
              <a:t>Conclusions</a:t>
            </a:r>
          </a:p>
        </p:txBody>
      </p:sp>
      <p:sp>
        <p:nvSpPr>
          <p:cNvPr id="3" name="Content Placeholder 2">
            <a:extLst>
              <a:ext uri="{FF2B5EF4-FFF2-40B4-BE49-F238E27FC236}">
                <a16:creationId xmlns:a16="http://schemas.microsoft.com/office/drawing/2014/main" id="{98CD40FD-DFB8-414A-BA1F-18A2760A156B}"/>
              </a:ext>
            </a:extLst>
          </p:cNvPr>
          <p:cNvSpPr>
            <a:spLocks noGrp="1"/>
          </p:cNvSpPr>
          <p:nvPr>
            <p:ph idx="1"/>
          </p:nvPr>
        </p:nvSpPr>
        <p:spPr>
          <a:xfrm>
            <a:off x="7216038" y="1768840"/>
            <a:ext cx="4648899" cy="4438104"/>
          </a:xfrm>
        </p:spPr>
        <p:txBody>
          <a:bodyPr>
            <a:normAutofit/>
          </a:bodyPr>
          <a:lstStyle/>
          <a:p>
            <a:r>
              <a:rPr lang="en-AU" sz="2400" dirty="0"/>
              <a:t>Survey response rates restricted the external validity and reliability of results.</a:t>
            </a:r>
          </a:p>
          <a:p>
            <a:r>
              <a:rPr lang="en-AU" sz="2400" dirty="0"/>
              <a:t>Nevertheless, a logbook of learning objectives may help JMOs identify and attain learning goals during surgical rotations.</a:t>
            </a:r>
          </a:p>
          <a:p>
            <a:r>
              <a:rPr lang="en-AU" sz="2400" dirty="0"/>
              <a:t>Surgical supervisors may also use the logbook to assess JMO performance and guide teaching.</a:t>
            </a:r>
          </a:p>
        </p:txBody>
      </p:sp>
    </p:spTree>
    <p:extLst>
      <p:ext uri="{BB962C8B-B14F-4D97-AF65-F5344CB8AC3E}">
        <p14:creationId xmlns:p14="http://schemas.microsoft.com/office/powerpoint/2010/main" val="41923483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TotalTime>
  <Words>271</Words>
  <Application>Microsoft Macintosh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A Surgical Skills Logbook for JMOs:  A Quality Improvement initiative</vt:lpstr>
      <vt:lpstr>Issue:  JMO education on surgical rotations is highly variable in both volume and quality.</vt:lpstr>
      <vt:lpstr>Intervention:  A logbook of surgical skills, to help JMOs identify and attain learning goals for a surgical rotation.</vt:lpstr>
      <vt:lpstr>PowerPoint Presentation</vt:lpstr>
      <vt:lpstr>PowerPoint Presentation</vt:lpstr>
      <vt:lpstr>Intended Evaluation</vt:lpstr>
      <vt:lpstr>PowerPoint Presentation</vt:lpstr>
      <vt:lpstr>PowerPoint Presentation</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Surgical Skills Logbook for JMOs:  A Quality Improvement initiative</dc:title>
  <dc:creator>Avinesh Chelliah</dc:creator>
  <cp:lastModifiedBy>Avinesh Chelliah</cp:lastModifiedBy>
  <cp:revision>10</cp:revision>
  <dcterms:created xsi:type="dcterms:W3CDTF">2021-12-08T05:30:40Z</dcterms:created>
  <dcterms:modified xsi:type="dcterms:W3CDTF">2021-12-09T04:10:08Z</dcterms:modified>
</cp:coreProperties>
</file>